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handoutMasterIdLst>
    <p:handoutMasterId r:id="rId30"/>
  </p:handoutMasterIdLst>
  <p:sldIdLst>
    <p:sldId id="366" r:id="rId2"/>
    <p:sldId id="365" r:id="rId3"/>
    <p:sldId id="355" r:id="rId4"/>
    <p:sldId id="363" r:id="rId5"/>
    <p:sldId id="335" r:id="rId6"/>
    <p:sldId id="367" r:id="rId7"/>
    <p:sldId id="358" r:id="rId8"/>
    <p:sldId id="359" r:id="rId9"/>
    <p:sldId id="360" r:id="rId10"/>
    <p:sldId id="357" r:id="rId11"/>
    <p:sldId id="337" r:id="rId12"/>
    <p:sldId id="338" r:id="rId13"/>
    <p:sldId id="339" r:id="rId14"/>
    <p:sldId id="361" r:id="rId15"/>
    <p:sldId id="340" r:id="rId16"/>
    <p:sldId id="342" r:id="rId17"/>
    <p:sldId id="343" r:id="rId18"/>
    <p:sldId id="344" r:id="rId19"/>
    <p:sldId id="346" r:id="rId20"/>
    <p:sldId id="347" r:id="rId21"/>
    <p:sldId id="348" r:id="rId22"/>
    <p:sldId id="349" r:id="rId23"/>
    <p:sldId id="350" r:id="rId24"/>
    <p:sldId id="351" r:id="rId25"/>
    <p:sldId id="353" r:id="rId26"/>
    <p:sldId id="362" r:id="rId27"/>
    <p:sldId id="354" r:id="rId28"/>
    <p:sldId id="364" r:id="rId2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  <a:srgbClr val="246ADC"/>
    <a:srgbClr val="CC99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45" autoAdjust="0"/>
    <p:restoredTop sz="94620" autoAdjust="0"/>
  </p:normalViewPr>
  <p:slideViewPr>
    <p:cSldViewPr>
      <p:cViewPr varScale="1">
        <p:scale>
          <a:sx n="106" d="100"/>
          <a:sy n="106" d="100"/>
        </p:scale>
        <p:origin x="-1284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4E7EC8-6C4D-4DF9-A4E9-45758F7FBBF0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997D671F-2BF4-4F67-8C86-C33CD3BC2C32}" type="pres">
      <dgm:prSet presAssocID="{DC4E7EC8-6C4D-4DF9-A4E9-45758F7FBBF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D316798B-9252-4835-AB16-D350EC1C75B2}" type="presOf" srcId="{DC4E7EC8-6C4D-4DF9-A4E9-45758F7FBBF0}" destId="{997D671F-2BF4-4F67-8C86-C33CD3BC2C32}" srcOrd="0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6CDBF6-E7B8-4208-8211-676FDBDC481B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334F16-ED78-4334-847A-E563E06F0D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7768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1781-986C-48F4-95B9-0E6BF9431CB9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D39AF-3E27-41D3-9667-BF324CE632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65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1781-986C-48F4-95B9-0E6BF9431CB9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D39AF-3E27-41D3-9667-BF324CE632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138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1781-986C-48F4-95B9-0E6BF9431CB9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D39AF-3E27-41D3-9667-BF324CE632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733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1781-986C-48F4-95B9-0E6BF9431CB9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D39AF-3E27-41D3-9667-BF324CE632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8083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1781-986C-48F4-95B9-0E6BF9431CB9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D39AF-3E27-41D3-9667-BF324CE632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9257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1781-986C-48F4-95B9-0E6BF9431CB9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D39AF-3E27-41D3-9667-BF324CE632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7118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1781-986C-48F4-95B9-0E6BF9431CB9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D39AF-3E27-41D3-9667-BF324CE632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064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1781-986C-48F4-95B9-0E6BF9431CB9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D39AF-3E27-41D3-9667-BF324CE632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135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1781-986C-48F4-95B9-0E6BF9431CB9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D39AF-3E27-41D3-9667-BF324CE632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917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1781-986C-48F4-95B9-0E6BF9431CB9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D39AF-3E27-41D3-9667-BF324CE632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219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1781-986C-48F4-95B9-0E6BF9431CB9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D39AF-3E27-41D3-9667-BF324CE632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532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1781-986C-48F4-95B9-0E6BF9431CB9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D39AF-3E27-41D3-9667-BF324CE632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21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81781-986C-48F4-95B9-0E6BF9431CB9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D39AF-3E27-41D3-9667-BF324CE632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66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342" y="-665398"/>
            <a:ext cx="9144000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45613" y="1184417"/>
            <a:ext cx="8136904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Законодательная база обучения детей с ОВЗ</a:t>
            </a:r>
            <a:endParaRPr lang="ru-RU" sz="48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693" y="1471395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139952" y="3861048"/>
            <a:ext cx="493204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Arial Black" pitchFamily="34" charset="0"/>
              </a:rPr>
              <a:t>Ольга Николаевна Безрякова</a:t>
            </a:r>
            <a:br>
              <a:rPr lang="ru-RU" sz="1400" dirty="0">
                <a:latin typeface="Arial Black" pitchFamily="34" charset="0"/>
              </a:rPr>
            </a:br>
            <a:r>
              <a:rPr lang="ru-RU" sz="1400" dirty="0">
                <a:latin typeface="Arial Black" pitchFamily="34" charset="0"/>
              </a:rPr>
              <a:t>Главный специалист отдела специального образования </a:t>
            </a:r>
            <a:br>
              <a:rPr lang="ru-RU" sz="1400" dirty="0">
                <a:latin typeface="Arial Black" pitchFamily="34" charset="0"/>
              </a:rPr>
            </a:br>
            <a:r>
              <a:rPr lang="ru-RU" sz="1400" dirty="0">
                <a:latin typeface="Arial Black" pitchFamily="34" charset="0"/>
              </a:rPr>
              <a:t>и </a:t>
            </a:r>
            <a:r>
              <a:rPr lang="ru-RU" sz="1400" dirty="0" err="1">
                <a:latin typeface="Arial Black" pitchFamily="34" charset="0"/>
              </a:rPr>
              <a:t>здоровьесбережения</a:t>
            </a:r>
            <a:r>
              <a:rPr lang="ru-RU" sz="1400" dirty="0">
                <a:latin typeface="Arial Black" pitchFamily="34" charset="0"/>
              </a:rPr>
              <a:t> в сфере образования </a:t>
            </a:r>
            <a:br>
              <a:rPr lang="ru-RU" sz="1400" dirty="0">
                <a:latin typeface="Arial Black" pitchFamily="34" charset="0"/>
              </a:rPr>
            </a:br>
            <a:r>
              <a:rPr lang="ru-RU" sz="1400" dirty="0">
                <a:latin typeface="Arial Black" pitchFamily="34" charset="0"/>
              </a:rPr>
              <a:t>минобразования Ростовской области</a:t>
            </a:r>
            <a:br>
              <a:rPr lang="ru-RU" sz="1400" dirty="0">
                <a:latin typeface="Arial Black" pitchFamily="34" charset="0"/>
              </a:rPr>
            </a:b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05266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-459432"/>
            <a:ext cx="9468544" cy="7317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240" y="116632"/>
            <a:ext cx="8947248" cy="200054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 Black" pitchFamily="34" charset="0"/>
              </a:rPr>
              <a:t>Закон «Об образовании»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 Black" pitchFamily="34" charset="0"/>
              </a:rPr>
              <a:t>(от 10 июля 1992 года № 3266-1):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 Black" pitchFamily="34" charset="0"/>
              </a:rPr>
              <a:t>Нормы получения образования установлены различными главами и статьями закона</a:t>
            </a:r>
          </a:p>
          <a:p>
            <a:pPr algn="ctr"/>
            <a:endParaRPr lang="ru-RU" sz="2800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240" y="2708920"/>
            <a:ext cx="8947248" cy="30469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Закон «Об </a:t>
            </a:r>
            <a:r>
              <a:rPr lang="ru-RU" sz="24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образовании </a:t>
            </a:r>
            <a:r>
              <a:rPr lang="ru-RU" sz="2400" b="1" dirty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в Российской Федерации</a:t>
            </a:r>
            <a:r>
              <a:rPr lang="ru-RU" sz="24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»:</a:t>
            </a:r>
          </a:p>
          <a:p>
            <a:pPr algn="ctr"/>
            <a:endParaRPr lang="ru-RU" sz="2400" b="1" dirty="0" smtClean="0">
              <a:solidFill>
                <a:schemeClr val="tx1"/>
              </a:solidFill>
              <a:latin typeface="Arial Black" pitchFamily="34" charset="0"/>
              <a:cs typeface="Arial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Предусмотрена отдельная статья (статья 79) и кроме того пронизывают весь закон Граждане с ОВЗ рассматриваются как полноправная часть общества за исключением случаев, когда для них должна быть положительная дискриминация</a:t>
            </a:r>
            <a:endParaRPr lang="ru-RU" sz="2400" b="1" dirty="0">
              <a:solidFill>
                <a:schemeClr val="tx1"/>
              </a:solidFill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18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9144000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1872" y="145931"/>
            <a:ext cx="8136904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dirty="0"/>
              <a:t> </a:t>
            </a:r>
            <a:r>
              <a:rPr lang="ru-RU" sz="3600" b="1" dirty="0" smtClean="0"/>
              <a:t>Статья </a:t>
            </a:r>
            <a:r>
              <a:rPr lang="ru-RU" sz="3600" b="1" dirty="0"/>
              <a:t>5. Право на </a:t>
            </a:r>
            <a:r>
              <a:rPr lang="ru-RU" sz="3600" b="1" dirty="0" smtClean="0"/>
              <a:t>образование…</a:t>
            </a:r>
            <a:endParaRPr lang="ru-RU" sz="3400" b="1" dirty="0">
              <a:solidFill>
                <a:srgbClr val="246ADC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5848" y="930146"/>
            <a:ext cx="856895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 Black" pitchFamily="34" charset="0"/>
              </a:rPr>
              <a:t>Наряду с гарантированным правом всем гражданам отдельно указано:</a:t>
            </a:r>
          </a:p>
          <a:p>
            <a:endParaRPr lang="ru-RU" sz="2000" dirty="0" smtClean="0">
              <a:latin typeface="Arial Black" pitchFamily="34" charset="0"/>
            </a:endParaRPr>
          </a:p>
          <a:p>
            <a:r>
              <a:rPr lang="ru-RU" sz="2000" dirty="0" smtClean="0">
                <a:latin typeface="Arial Black" pitchFamily="34" charset="0"/>
              </a:rPr>
              <a:t>1) создаются </a:t>
            </a:r>
            <a:r>
              <a:rPr lang="ru-RU" sz="2000" dirty="0">
                <a:latin typeface="Arial Black" pitchFamily="34" charset="0"/>
              </a:rPr>
              <a:t>необходимые условия для получения без дискриминации качественного образования лицами с </a:t>
            </a:r>
            <a:r>
              <a:rPr lang="ru-RU" sz="2000" dirty="0" smtClean="0">
                <a:latin typeface="Arial Black" pitchFamily="34" charset="0"/>
              </a:rPr>
              <a:t>ОВЗ, </a:t>
            </a:r>
            <a:r>
              <a:rPr lang="ru-RU" sz="2000" dirty="0">
                <a:latin typeface="Arial Black" pitchFamily="34" charset="0"/>
              </a:rPr>
              <a:t>для коррекции нарушений развития и социальной адаптации, оказания ранней коррекционной помощи на основе специальных педагогических подходов и наиболее подходящих для этих лиц языков, методов и способов общения и условия, в максимальной степени способствующие получению образования определенного уровня и определенной направленности, а также социальному развитию этих лиц, в том числе </a:t>
            </a:r>
            <a:r>
              <a:rPr lang="ru-RU" sz="2000" dirty="0">
                <a:solidFill>
                  <a:srgbClr val="FF0000"/>
                </a:solidFill>
                <a:latin typeface="Arial Black" pitchFamily="34" charset="0"/>
              </a:rPr>
              <a:t>посредством организации инклюзивного образования лиц с ограниченными возможностями здоровья</a:t>
            </a:r>
            <a:r>
              <a:rPr lang="ru-RU" sz="2000" dirty="0" smtClean="0">
                <a:latin typeface="Arial Black" pitchFamily="34" charset="0"/>
              </a:rPr>
              <a:t>; </a:t>
            </a:r>
            <a:r>
              <a:rPr lang="ru-RU" sz="2000" b="1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(приказ </a:t>
            </a:r>
            <a:r>
              <a:rPr lang="ru-RU" sz="2000" b="1" dirty="0" err="1" smtClean="0">
                <a:latin typeface="Arial Black" pitchFamily="34" charset="0"/>
                <a:cs typeface="Aharoni" panose="02010803020104030203" pitchFamily="2" charset="-79"/>
              </a:rPr>
              <a:t>Минобрнауки</a:t>
            </a:r>
            <a:r>
              <a:rPr lang="ru-RU" sz="2000" b="1" dirty="0" smtClean="0">
                <a:latin typeface="Arial Black" pitchFamily="34" charset="0"/>
                <a:cs typeface="Aharoni" panose="02010803020104030203" pitchFamily="2" charset="-79"/>
              </a:rPr>
              <a:t> </a:t>
            </a:r>
            <a:r>
              <a:rPr lang="ru-RU" sz="2000" b="1" dirty="0">
                <a:latin typeface="Arial Black" panose="020B0A04020102020204" pitchFamily="34" charset="0"/>
                <a:cs typeface="Aharoni" panose="02010803020104030203" pitchFamily="2" charset="-79"/>
              </a:rPr>
              <a:t>от 30 августа 2013 года № </a:t>
            </a:r>
            <a:r>
              <a:rPr lang="ru-RU" sz="2000" b="1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1015)</a:t>
            </a:r>
            <a:endParaRPr lang="ru-RU" sz="2000" b="1" dirty="0">
              <a:latin typeface="Arial Black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9892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57182" y="285727"/>
            <a:ext cx="8535298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dirty="0"/>
              <a:t> </a:t>
            </a:r>
            <a:r>
              <a:rPr lang="ru-RU" sz="3600" dirty="0" smtClean="0"/>
              <a:t>Статья </a:t>
            </a:r>
            <a:r>
              <a:rPr lang="ru-RU" sz="3600" dirty="0"/>
              <a:t>11. Федеральные государственные </a:t>
            </a:r>
            <a:r>
              <a:rPr lang="ru-RU" sz="3600" dirty="0" smtClean="0"/>
              <a:t>образовательные стандарты</a:t>
            </a:r>
            <a:endParaRPr lang="ru-RU" sz="3400" b="1" dirty="0">
              <a:solidFill>
                <a:srgbClr val="246ADC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82" y="1772816"/>
            <a:ext cx="8607306" cy="44935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>
                <a:latin typeface="Arial Black" pitchFamily="34" charset="0"/>
              </a:rPr>
              <a:t>6. В целях обеспечения реализации права на образование обучающихся с ограниченными возможностями здоровья устанавливаются федеральные государственные образовательные стандарты образования указанных лиц или включаются в федеральные государственные образовательные стандарты специальные требования</a:t>
            </a:r>
            <a:r>
              <a:rPr lang="ru-RU" sz="2000" dirty="0" smtClean="0">
                <a:latin typeface="Arial Black" pitchFamily="34" charset="0"/>
              </a:rPr>
              <a:t>.</a:t>
            </a:r>
          </a:p>
          <a:p>
            <a:endParaRPr lang="en-US" sz="2000" dirty="0" smtClean="0">
              <a:latin typeface="Arial Black" pitchFamily="34" charset="0"/>
            </a:endParaRPr>
          </a:p>
          <a:p>
            <a:r>
              <a:rPr lang="ru-RU" b="1" dirty="0" smtClean="0"/>
              <a:t>Приказ </a:t>
            </a:r>
            <a:r>
              <a:rPr lang="ru-RU" b="1" dirty="0" err="1"/>
              <a:t>М</a:t>
            </a:r>
            <a:r>
              <a:rPr lang="ru-RU" b="1" dirty="0" err="1" smtClean="0"/>
              <a:t>инобрнауки</a:t>
            </a:r>
            <a:r>
              <a:rPr lang="ru-RU" b="1" dirty="0" smtClean="0"/>
              <a:t> России № </a:t>
            </a:r>
            <a:r>
              <a:rPr lang="en-US" b="1" dirty="0" smtClean="0"/>
              <a:t>1599 </a:t>
            </a:r>
            <a:r>
              <a:rPr lang="ru-RU" b="1" dirty="0"/>
              <a:t>от 19 декабря 2014 </a:t>
            </a:r>
            <a:r>
              <a:rPr lang="ru-RU" b="1" dirty="0" smtClean="0"/>
              <a:t>года «Об </a:t>
            </a:r>
            <a:r>
              <a:rPr lang="ru-RU" b="1" dirty="0"/>
              <a:t>утверждении федерального государственного образовательного стандарта обучающихся с умственной отсталостью (интеллектуальными нарушениями)</a:t>
            </a:r>
          </a:p>
          <a:p>
            <a:r>
              <a:rPr lang="ru-RU" b="1" dirty="0" smtClean="0"/>
              <a:t>Приказ </a:t>
            </a:r>
            <a:r>
              <a:rPr lang="ru-RU" b="1" dirty="0" err="1" smtClean="0"/>
              <a:t>Минобрнауки</a:t>
            </a:r>
            <a:r>
              <a:rPr lang="ru-RU" b="1" dirty="0" smtClean="0"/>
              <a:t> России № 1598 </a:t>
            </a:r>
            <a:r>
              <a:rPr lang="ru-RU" b="1" dirty="0"/>
              <a:t>от 19 декабря 2014 года</a:t>
            </a:r>
          </a:p>
          <a:p>
            <a:r>
              <a:rPr lang="ru-RU" b="1" dirty="0" smtClean="0"/>
              <a:t>«Об </a:t>
            </a:r>
            <a:r>
              <a:rPr lang="ru-RU" b="1" dirty="0"/>
              <a:t>утверждении федерального государственного образовательного стандарта начального общего образования  обучающихся с ограниченными возможностями </a:t>
            </a:r>
            <a:r>
              <a:rPr lang="ru-RU" b="1" dirty="0" smtClean="0"/>
              <a:t>здоровья</a:t>
            </a:r>
            <a:r>
              <a:rPr lang="ru-RU" b="1" dirty="0" smtClean="0"/>
              <a:t>»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21118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472"/>
            <a:ext cx="9144000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15516" y="1988840"/>
            <a:ext cx="8712968" cy="26776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Black" panose="020B0A04020102020204" pitchFamily="34" charset="0"/>
              </a:rPr>
              <a:t>1. </a:t>
            </a:r>
            <a:r>
              <a:rPr lang="ru-RU" sz="2400" dirty="0" smtClean="0">
                <a:latin typeface="Arial Black" pitchFamily="34" charset="0"/>
              </a:rPr>
              <a:t>Сетевая форма реализации образовательных программ (далее - сетевая форма) обеспечивает возможность освоения обучающимся образовательной программы с использованием ресурсов нескольких организаций, осуществляющих образовательную </a:t>
            </a:r>
            <a:r>
              <a:rPr lang="ru-RU" sz="2400" dirty="0" smtClean="0">
                <a:latin typeface="Arial Black" pitchFamily="34" charset="0"/>
              </a:rPr>
              <a:t>деятельность</a:t>
            </a:r>
            <a:r>
              <a:rPr lang="ru-RU" sz="2400" dirty="0" smtClean="0">
                <a:latin typeface="Arial Black" pitchFamily="34" charset="0"/>
              </a:rPr>
              <a:t>…</a:t>
            </a:r>
            <a:endParaRPr lang="ru-RU" sz="2400" dirty="0"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5515" y="311113"/>
            <a:ext cx="8712968" cy="70788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 Black" pitchFamily="34" charset="0"/>
              </a:rPr>
              <a:t>Статья </a:t>
            </a:r>
            <a:r>
              <a:rPr lang="ru-RU" sz="2000" dirty="0">
                <a:latin typeface="Arial Black" pitchFamily="34" charset="0"/>
              </a:rPr>
              <a:t>15. Сетевая форма реализации образовательных </a:t>
            </a:r>
            <a:r>
              <a:rPr lang="ru-RU" sz="2000" dirty="0" smtClean="0">
                <a:latin typeface="Arial Black" pitchFamily="34" charset="0"/>
              </a:rPr>
              <a:t>программ</a:t>
            </a:r>
            <a:endParaRPr lang="ru-RU" sz="2000" b="1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0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386" y="7472"/>
            <a:ext cx="9144000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15515" y="335846"/>
            <a:ext cx="8604957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algn="ctr"/>
            <a:r>
              <a:rPr lang="ru-RU" sz="2000" b="1" dirty="0">
                <a:latin typeface="Arial Black" panose="020B0A04020102020204" pitchFamily="34" charset="0"/>
              </a:rPr>
              <a:t>Урегулирована сетевая форма реализации образовательных программ (ч. 3 ст. 15). </a:t>
            </a:r>
            <a:endParaRPr lang="ru-RU" sz="2000" b="1" dirty="0" smtClean="0">
              <a:latin typeface="Arial Black" panose="020B0A04020102020204" pitchFamily="34" charset="0"/>
            </a:endParaRPr>
          </a:p>
          <a:p>
            <a:pPr algn="ctr"/>
            <a:endParaRPr lang="ru-RU" sz="2000" b="1" dirty="0">
              <a:latin typeface="Arial Black" panose="020B0A04020102020204" pitchFamily="34" charset="0"/>
            </a:endParaRPr>
          </a:p>
          <a:p>
            <a:pPr algn="ctr"/>
            <a:r>
              <a:rPr lang="ru-RU" dirty="0" smtClean="0">
                <a:latin typeface="Arial Black" panose="020B0A04020102020204" pitchFamily="34" charset="0"/>
              </a:rPr>
              <a:t>Осуществляется </a:t>
            </a:r>
            <a:r>
              <a:rPr lang="ru-RU" dirty="0">
                <a:latin typeface="Arial Black" panose="020B0A04020102020204" pitchFamily="34" charset="0"/>
              </a:rPr>
              <a:t>на основании договора, в котором указывается: </a:t>
            </a:r>
            <a:endParaRPr lang="ru-RU" dirty="0" smtClean="0">
              <a:latin typeface="Arial Black" panose="020B0A04020102020204" pitchFamily="34" charset="0"/>
            </a:endParaRPr>
          </a:p>
          <a:p>
            <a:pPr algn="ctr"/>
            <a:endParaRPr lang="ru-RU" dirty="0">
              <a:latin typeface="Arial Black" panose="020B0A04020102020204" pitchFamily="34" charset="0"/>
            </a:endParaRPr>
          </a:p>
          <a:p>
            <a:r>
              <a:rPr lang="ru-RU" dirty="0" smtClean="0">
                <a:latin typeface="Arial Black" panose="020B0A04020102020204" pitchFamily="34" charset="0"/>
              </a:rPr>
              <a:t>• вид, уровень и (или) направленность образовательной  программы (ее части) </a:t>
            </a:r>
          </a:p>
          <a:p>
            <a:r>
              <a:rPr lang="ru-RU" dirty="0" smtClean="0">
                <a:latin typeface="Arial Black" panose="020B0A04020102020204" pitchFamily="34" charset="0"/>
              </a:rPr>
              <a:t>• статус обучающихся </a:t>
            </a:r>
          </a:p>
          <a:p>
            <a:r>
              <a:rPr lang="ru-RU" dirty="0" smtClean="0">
                <a:latin typeface="Arial Black" panose="020B0A04020102020204" pitchFamily="34" charset="0"/>
              </a:rPr>
              <a:t>• условия </a:t>
            </a:r>
            <a:r>
              <a:rPr lang="ru-RU" dirty="0">
                <a:latin typeface="Arial Black" panose="020B0A04020102020204" pitchFamily="34" charset="0"/>
              </a:rPr>
              <a:t>и порядок осуществления образовательной деятельности, в том числе распределение обязанностей между участниками сетевого взаимодействия </a:t>
            </a:r>
            <a:endParaRPr lang="ru-RU" dirty="0" smtClean="0">
              <a:latin typeface="Arial Black" panose="020B0A04020102020204" pitchFamily="34" charset="0"/>
            </a:endParaRPr>
          </a:p>
          <a:p>
            <a:r>
              <a:rPr lang="ru-RU" dirty="0">
                <a:latin typeface="Arial Black" panose="020B0A04020102020204" pitchFamily="34" charset="0"/>
              </a:rPr>
              <a:t>• </a:t>
            </a:r>
            <a:r>
              <a:rPr lang="ru-RU" i="1" dirty="0" smtClean="0">
                <a:latin typeface="Arial Black" panose="020B0A04020102020204" pitchFamily="34" charset="0"/>
              </a:rPr>
              <a:t>х</a:t>
            </a:r>
            <a:r>
              <a:rPr lang="ru-RU" dirty="0" smtClean="0">
                <a:latin typeface="Arial Black" panose="020B0A04020102020204" pitchFamily="34" charset="0"/>
              </a:rPr>
              <a:t>арактер </a:t>
            </a:r>
            <a:r>
              <a:rPr lang="ru-RU" dirty="0">
                <a:latin typeface="Arial Black" panose="020B0A04020102020204" pitchFamily="34" charset="0"/>
              </a:rPr>
              <a:t>и объем ресурсов, используемых каждой организацией </a:t>
            </a:r>
            <a:endParaRPr lang="ru-RU" dirty="0" smtClean="0">
              <a:latin typeface="Arial Black" panose="020B0A04020102020204" pitchFamily="34" charset="0"/>
            </a:endParaRPr>
          </a:p>
          <a:p>
            <a:r>
              <a:rPr lang="ru-RU" dirty="0">
                <a:latin typeface="Arial Black" panose="020B0A04020102020204" pitchFamily="34" charset="0"/>
              </a:rPr>
              <a:t>• </a:t>
            </a:r>
            <a:r>
              <a:rPr lang="ru-RU" dirty="0" smtClean="0">
                <a:latin typeface="Arial Black" panose="020B0A04020102020204" pitchFamily="34" charset="0"/>
              </a:rPr>
              <a:t>выдаваемые </a:t>
            </a:r>
            <a:r>
              <a:rPr lang="ru-RU" dirty="0">
                <a:latin typeface="Arial Black" panose="020B0A04020102020204" pitchFamily="34" charset="0"/>
              </a:rPr>
              <a:t>документ или документы об образовании и (или) о квалификации </a:t>
            </a:r>
            <a:endParaRPr lang="ru-RU" dirty="0"/>
          </a:p>
          <a:p>
            <a:r>
              <a:rPr lang="ru-RU" dirty="0">
                <a:latin typeface="Arial Black" panose="020B0A04020102020204" pitchFamily="34" charset="0"/>
              </a:rPr>
              <a:t>• </a:t>
            </a:r>
            <a:r>
              <a:rPr lang="ru-RU" dirty="0" smtClean="0">
                <a:latin typeface="Arial Black" panose="020B0A04020102020204" pitchFamily="34" charset="0"/>
              </a:rPr>
              <a:t>правила </a:t>
            </a:r>
            <a:r>
              <a:rPr lang="ru-RU" dirty="0">
                <a:latin typeface="Arial Black" panose="020B0A04020102020204" pitchFamily="34" charset="0"/>
              </a:rPr>
              <a:t>приема </a:t>
            </a:r>
          </a:p>
          <a:p>
            <a:r>
              <a:rPr lang="ru-RU" dirty="0">
                <a:latin typeface="Arial Black" panose="020B0A04020102020204" pitchFamily="34" charset="0"/>
              </a:rPr>
              <a:t>• </a:t>
            </a:r>
            <a:r>
              <a:rPr lang="ru-RU" dirty="0" smtClean="0">
                <a:latin typeface="Arial Black" panose="020B0A04020102020204" pitchFamily="34" charset="0"/>
              </a:rPr>
              <a:t>срок </a:t>
            </a:r>
            <a:r>
              <a:rPr lang="ru-RU" dirty="0">
                <a:latin typeface="Arial Black" panose="020B0A04020102020204" pitchFamily="34" charset="0"/>
              </a:rPr>
              <a:t>действия договора, порядок его изменения и прекращения </a:t>
            </a:r>
            <a:endParaRPr lang="ru-RU" dirty="0"/>
          </a:p>
          <a:p>
            <a:endParaRPr lang="ru-RU" dirty="0" smtClean="0">
              <a:latin typeface="Arial Black" panose="020B0A040201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802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4" y="-171400"/>
            <a:ext cx="9144000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9552" y="285728"/>
            <a:ext cx="81369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Arial Black" pitchFamily="34" charset="0"/>
              </a:rPr>
              <a:t>Статья 16. Реализация образовательных программ с применением электронного обучения </a:t>
            </a:r>
            <a:r>
              <a:rPr lang="ru-RU" sz="2800" dirty="0">
                <a:solidFill>
                  <a:srgbClr val="FF0000"/>
                </a:solidFill>
                <a:latin typeface="Arial Black" pitchFamily="34" charset="0"/>
              </a:rPr>
              <a:t>и дистанционных образовательных </a:t>
            </a:r>
            <a:r>
              <a:rPr lang="ru-RU" sz="2800" dirty="0" smtClean="0">
                <a:solidFill>
                  <a:srgbClr val="FF0000"/>
                </a:solidFill>
                <a:latin typeface="Arial Black" pitchFamily="34" charset="0"/>
              </a:rPr>
              <a:t>технологий</a:t>
            </a:r>
            <a:endParaRPr lang="ru-RU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15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361"/>
            <a:ext cx="9144000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24402" y="285727"/>
            <a:ext cx="8440086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b="1" dirty="0"/>
              <a:t>Статья 23. Типы образовательных </a:t>
            </a:r>
            <a:r>
              <a:rPr lang="ru-RU" sz="3600" b="1" dirty="0" smtClean="0"/>
              <a:t>организаций</a:t>
            </a:r>
            <a:endParaRPr lang="ru-RU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29990" y="1700808"/>
            <a:ext cx="820429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 Black" pitchFamily="34" charset="0"/>
              </a:rPr>
              <a:t>1) </a:t>
            </a:r>
            <a:r>
              <a:rPr lang="ru-RU" sz="2400" dirty="0">
                <a:latin typeface="Arial Black" pitchFamily="34" charset="0"/>
              </a:rPr>
              <a:t>дошкольная образовательная организация </a:t>
            </a:r>
          </a:p>
          <a:p>
            <a:r>
              <a:rPr lang="ru-RU" sz="2400" b="1" dirty="0">
                <a:solidFill>
                  <a:srgbClr val="FF0000"/>
                </a:solidFill>
                <a:latin typeface="Arial Black" pitchFamily="34" charset="0"/>
              </a:rPr>
              <a:t>2) общеобразовательная организация - образовательная организация, осуществляющая в качестве основной цели ее деятельности образовательную деятельность по образовательным программам начального общего, основного общего и (или) среднего общего образования;</a:t>
            </a:r>
          </a:p>
          <a:p>
            <a:r>
              <a:rPr lang="ru-RU" sz="2400" dirty="0">
                <a:latin typeface="Arial Black" pitchFamily="34" charset="0"/>
              </a:rPr>
              <a:t>3) профессиональная образовательная организация </a:t>
            </a:r>
            <a:r>
              <a:rPr lang="ru-RU" sz="2400" dirty="0" smtClean="0">
                <a:latin typeface="Arial Black" pitchFamily="34" charset="0"/>
              </a:rPr>
              <a:t> </a:t>
            </a:r>
          </a:p>
          <a:p>
            <a:r>
              <a:rPr lang="ru-RU" sz="2400" dirty="0" smtClean="0">
                <a:latin typeface="Arial Black" pitchFamily="34" charset="0"/>
              </a:rPr>
              <a:t>4</a:t>
            </a:r>
            <a:r>
              <a:rPr lang="ru-RU" sz="2400" dirty="0">
                <a:latin typeface="Arial Black" pitchFamily="34" charset="0"/>
              </a:rPr>
              <a:t>) образовательная организация высшего образования </a:t>
            </a:r>
            <a:endParaRPr lang="ru-RU" sz="2400" b="1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91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4" y="0"/>
            <a:ext cx="9144000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51306" y="274850"/>
            <a:ext cx="851318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dirty="0" smtClean="0">
                <a:latin typeface="Arial Black" pitchFamily="34" charset="0"/>
              </a:rPr>
              <a:t>5. </a:t>
            </a:r>
            <a:r>
              <a:rPr lang="ru-RU" sz="2100" dirty="0">
                <a:latin typeface="Arial Black" pitchFamily="34" charset="0"/>
              </a:rPr>
              <a:t>Наименование образовательной организации должно содержать </a:t>
            </a:r>
            <a:r>
              <a:rPr lang="ru-RU" sz="2100" dirty="0">
                <a:solidFill>
                  <a:srgbClr val="FF0000"/>
                </a:solidFill>
                <a:latin typeface="Arial Black" pitchFamily="34" charset="0"/>
              </a:rPr>
              <a:t>указание на ее организационно-правовую форму и тип образовательной организации</a:t>
            </a:r>
            <a:r>
              <a:rPr lang="ru-RU" sz="2100" dirty="0">
                <a:latin typeface="Arial Black" pitchFamily="34" charset="0"/>
              </a:rPr>
              <a:t>.</a:t>
            </a:r>
          </a:p>
          <a:p>
            <a:r>
              <a:rPr lang="ru-RU" sz="2100" dirty="0">
                <a:latin typeface="Arial Black" pitchFamily="34" charset="0"/>
              </a:rPr>
              <a:t>6. В наименовании образовательной организации могут использоваться наименования, указывающие на особенности осуществляемой образовательной деятельности (</a:t>
            </a:r>
            <a:r>
              <a:rPr lang="ru-RU" sz="2100" dirty="0">
                <a:solidFill>
                  <a:srgbClr val="FF0000"/>
                </a:solidFill>
                <a:latin typeface="Arial Black" pitchFamily="34" charset="0"/>
              </a:rPr>
              <a:t>уровень и направленность образовательных программ, интеграция различных видов образовательных программ, содержание образовательной программы, специальные условия их реализации и (или) особые образовательные потребности обучающихся), а также дополнительно осуществляемые функции, связанные с предоставлением образования (содержание, лечение, реабилитация, коррекция, психолого-педагогическая поддержка, интернат, научно-исследовательская, технологическая деятельность и иные функции</a:t>
            </a:r>
            <a:r>
              <a:rPr lang="ru-RU" sz="2100" dirty="0">
                <a:latin typeface="Arial Black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54891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785" y="-48012"/>
            <a:ext cx="9144000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9551" y="285728"/>
            <a:ext cx="8424937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>
                <a:latin typeface="Arial Black" pitchFamily="34" charset="0"/>
              </a:rPr>
              <a:t>Статья 31. </a:t>
            </a:r>
            <a:r>
              <a:rPr lang="ru-RU" sz="2800" dirty="0" smtClean="0">
                <a:latin typeface="Arial Black" pitchFamily="34" charset="0"/>
              </a:rPr>
              <a:t>Организации, осуществляющие </a:t>
            </a:r>
            <a:r>
              <a:rPr lang="ru-RU" sz="2800" dirty="0">
                <a:latin typeface="Arial Black" pitchFamily="34" charset="0"/>
              </a:rPr>
              <a:t>обучение</a:t>
            </a:r>
            <a:endParaRPr lang="ru-RU" sz="2800" i="1" dirty="0" smtClean="0">
              <a:solidFill>
                <a:schemeClr val="tx2">
                  <a:satMod val="20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9700" y="1516707"/>
            <a:ext cx="8568952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Arial Black" pitchFamily="34" charset="0"/>
              </a:rPr>
              <a:t>1. К организациям, осуществляющим обучение, относятся осуществляющие образовательную деятельность научные организации, организации для детей-сирот и детей, оставшихся без попечения родителей, организации, осуществляющие лечение, оздоровление и (или) отдых, организации, осуществляющие социальное обслуживание, и иные юридические лица.</a:t>
            </a:r>
          </a:p>
          <a:p>
            <a:r>
              <a:rPr lang="ru-RU" sz="2000" dirty="0">
                <a:latin typeface="Arial Black" pitchFamily="34" charset="0"/>
              </a:rPr>
              <a:t>3. Организации, осуществляющие лечение, оздоровление и (или) отдых, организации, осуществляющие социальное обслуживание, вправе осуществлять образовательную деятельность по основным и дополнительным общеобразовательным программам, основным программам профессионального обучения.</a:t>
            </a:r>
          </a:p>
          <a:p>
            <a:endParaRPr lang="ru-RU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936835" y="3655754"/>
            <a:ext cx="18473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88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9144000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9552" y="285728"/>
            <a:ext cx="8136904" cy="138499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>
                <a:latin typeface="Arial Black" pitchFamily="34" charset="0"/>
              </a:rPr>
              <a:t>Статья 34. Основные права обучающихся и меры их социальной поддержки и стимулирования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9532" y="1700808"/>
            <a:ext cx="860495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 </a:t>
            </a:r>
          </a:p>
          <a:p>
            <a:r>
              <a:rPr lang="ru-RU" sz="2800" dirty="0">
                <a:latin typeface="Arial Black" pitchFamily="34" charset="0"/>
              </a:rPr>
              <a:t>2) предоставление условий для обучения с учетом особенностей их психофизического развития и состояния здоровья, в том числе получение социально-педагогической и психологической помощи, бесплатной психолого-медико-педагогической коррекции;</a:t>
            </a:r>
          </a:p>
          <a:p>
            <a:r>
              <a:rPr lang="ru-RU" sz="2800" dirty="0">
                <a:latin typeface="Arial Black" pitchFamily="34" charset="0"/>
              </a:rPr>
              <a:t>3) </a:t>
            </a:r>
            <a:r>
              <a:rPr lang="ru-RU" sz="2800" dirty="0">
                <a:solidFill>
                  <a:srgbClr val="FF0000"/>
                </a:solidFill>
                <a:latin typeface="Arial Black" pitchFamily="34" charset="0"/>
              </a:rPr>
              <a:t>обучение по индивидуальному учебному </a:t>
            </a:r>
            <a:r>
              <a:rPr lang="ru-RU" sz="2800" dirty="0" smtClean="0">
                <a:solidFill>
                  <a:srgbClr val="FF0000"/>
                </a:solidFill>
                <a:latin typeface="Arial Black" pitchFamily="34" charset="0"/>
              </a:rPr>
              <a:t>плану… </a:t>
            </a:r>
            <a:endParaRPr lang="ru-RU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52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026" y="-163179"/>
            <a:ext cx="9144000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282" y="500043"/>
            <a:ext cx="8802718" cy="112875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sz="2700" b="1" dirty="0" smtClean="0">
                <a:latin typeface="Arial Black" panose="020B0A04020102020204" pitchFamily="34" charset="0"/>
                <a:cs typeface="Arial" pitchFamily="34" charset="0"/>
              </a:rPr>
              <a:t>ЗАКОН </a:t>
            </a:r>
            <a:r>
              <a:rPr lang="ru-RU" sz="2700" b="1" dirty="0">
                <a:latin typeface="Arial Black" panose="020B0A04020102020204" pitchFamily="34" charset="0"/>
                <a:cs typeface="Arial" pitchFamily="34" charset="0"/>
              </a:rPr>
              <a:t>ОБ ОБРАЗОВАНИИ В РОССИЙСКОЙ ФЕДЕРАЦИИ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/>
            </a:r>
            <a:br>
              <a:rPr lang="ru-RU" sz="2200" b="1" dirty="0">
                <a:latin typeface="Arial" pitchFamily="34" charset="0"/>
                <a:cs typeface="Arial" pitchFamily="34" charset="0"/>
              </a:rPr>
            </a:br>
            <a:r>
              <a:rPr lang="ru-RU" sz="2200" b="1" dirty="0">
                <a:latin typeface="Arial" pitchFamily="34" charset="0"/>
                <a:cs typeface="Arial" pitchFamily="34" charset="0"/>
              </a:rPr>
              <a:t> </a:t>
            </a:r>
            <a:br>
              <a:rPr lang="ru-RU" sz="2200" b="1" dirty="0">
                <a:latin typeface="Arial" pitchFamily="34" charset="0"/>
                <a:cs typeface="Arial" pitchFamily="34" charset="0"/>
              </a:rPr>
            </a:br>
            <a:r>
              <a:rPr lang="ru-RU" sz="2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200" b="1" dirty="0" smtClean="0">
                <a:latin typeface="Arial" pitchFamily="34" charset="0"/>
                <a:cs typeface="Arial" pitchFamily="34" charset="0"/>
              </a:rPr>
            </a:br>
            <a:r>
              <a:rPr lang="ru-RU" sz="2200" b="1" dirty="0">
                <a:latin typeface="Arial" pitchFamily="34" charset="0"/>
                <a:cs typeface="Arial" pitchFamily="34" charset="0"/>
              </a:rPr>
              <a:t/>
            </a:r>
            <a:br>
              <a:rPr lang="ru-RU" sz="2200" b="1" dirty="0">
                <a:latin typeface="Arial" pitchFamily="34" charset="0"/>
                <a:cs typeface="Arial" pitchFamily="34" charset="0"/>
              </a:rPr>
            </a:br>
            <a:r>
              <a:rPr lang="ru-RU" sz="2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200" b="1" dirty="0" smtClean="0">
                <a:latin typeface="Arial" pitchFamily="34" charset="0"/>
                <a:cs typeface="Arial" pitchFamily="34" charset="0"/>
              </a:rPr>
            </a:br>
            <a:r>
              <a:rPr lang="ru-RU" sz="2200" b="1" dirty="0">
                <a:latin typeface="Arial" pitchFamily="34" charset="0"/>
                <a:cs typeface="Arial" pitchFamily="34" charset="0"/>
              </a:rPr>
              <a:t/>
            </a:r>
            <a:br>
              <a:rPr lang="ru-RU" sz="2200" b="1" dirty="0">
                <a:latin typeface="Arial" pitchFamily="34" charset="0"/>
                <a:cs typeface="Arial" pitchFamily="34" charset="0"/>
              </a:rPr>
            </a:br>
            <a:r>
              <a:rPr lang="ru-RU" sz="2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200" b="1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latin typeface="Arial Black" panose="020B0A04020102020204" pitchFamily="34" charset="0"/>
              </a:rPr>
              <a:t>Федеральный закон от 29.12.2012 N 273-ФЗ</a:t>
            </a:r>
            <a:br>
              <a:rPr lang="ru-RU" sz="2000" dirty="0">
                <a:latin typeface="Arial Black" panose="020B0A04020102020204" pitchFamily="34" charset="0"/>
              </a:rPr>
            </a:br>
            <a:r>
              <a:rPr lang="ru-RU" sz="2000" dirty="0">
                <a:latin typeface="Arial Black" panose="020B0A04020102020204" pitchFamily="34" charset="0"/>
              </a:rPr>
              <a:t>"Об образовании в Российской Федерации"</a:t>
            </a:r>
            <a:br>
              <a:rPr lang="ru-RU" sz="2000" dirty="0">
                <a:latin typeface="Arial Black" panose="020B0A04020102020204" pitchFamily="34" charset="0"/>
              </a:rPr>
            </a:br>
            <a:r>
              <a:rPr lang="ru-RU" dirty="0" smtClean="0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70C0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sz="2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 smtClean="0">
              <a:solidFill>
                <a:srgbClr val="0070C0"/>
              </a:solidFill>
              <a:latin typeface="Arial Black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70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9144000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9552" y="285728"/>
            <a:ext cx="81369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Arial Black" pitchFamily="34" charset="0"/>
              </a:rPr>
              <a:t>Статья 42. Психолого-педагогическая, медицинская и социальная помощь обучающимся, испытывающим трудности в освоении основных общеобразовательных программ, развитии и социальной адаптации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9063" y="2976157"/>
            <a:ext cx="83954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 </a:t>
            </a:r>
            <a:r>
              <a:rPr lang="ru-RU" sz="2400" dirty="0" smtClean="0"/>
              <a:t>ППМС центры </a:t>
            </a:r>
            <a:r>
              <a:rPr lang="ru-RU" sz="2400" dirty="0" smtClean="0">
                <a:solidFill>
                  <a:srgbClr val="FF0000"/>
                </a:solidFill>
                <a:latin typeface="Arial Black" pitchFamily="34" charset="0"/>
              </a:rPr>
              <a:t>Наряду с другими функциями осуществляют</a:t>
            </a:r>
          </a:p>
          <a:p>
            <a:r>
              <a:rPr lang="ru-RU" sz="2400" dirty="0" smtClean="0">
                <a:latin typeface="Arial Black" pitchFamily="34" charset="0"/>
              </a:rPr>
              <a:t>2</a:t>
            </a:r>
            <a:r>
              <a:rPr lang="ru-RU" sz="2400" dirty="0">
                <a:latin typeface="Arial Black" pitchFamily="34" charset="0"/>
              </a:rPr>
              <a:t>) коррекционно-развивающие и компенсирующие занятия с обучающимися, логопедическую помощь обучающимся;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1851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9144000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9552" y="285728"/>
            <a:ext cx="81369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Arial Black" pitchFamily="34" charset="0"/>
              </a:rPr>
              <a:t>Статья 43. Обязанности и ответственность обучающихся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0291" y="1637329"/>
            <a:ext cx="839542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 </a:t>
            </a:r>
            <a:r>
              <a:rPr lang="ru-RU" sz="2400" dirty="0">
                <a:latin typeface="Arial Black" pitchFamily="34" charset="0"/>
              </a:rPr>
              <a:t>5. Меры дисциплинарного взыскания не применяются к обучающимся по образовательным программам дошкольного, начального общего образования, </a:t>
            </a:r>
            <a:r>
              <a:rPr lang="ru-RU" sz="2400" dirty="0">
                <a:solidFill>
                  <a:srgbClr val="FF0000"/>
                </a:solidFill>
                <a:latin typeface="Arial Black" pitchFamily="34" charset="0"/>
              </a:rPr>
              <a:t>а также к обучающимся с ограниченными возможностями здоровья (с задержкой психического развития и различными формами умственной отсталости).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9941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9144000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6389" y="263688"/>
            <a:ext cx="81369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Arial Black" pitchFamily="34" charset="0"/>
              </a:rPr>
              <a:t>Статья 44. Права, обязанности и ответственность в сфере образования </a:t>
            </a:r>
            <a:r>
              <a:rPr lang="ru-RU" sz="2800" dirty="0">
                <a:solidFill>
                  <a:srgbClr val="FF0000"/>
                </a:solidFill>
                <a:latin typeface="Arial Black" pitchFamily="34" charset="0"/>
              </a:rPr>
              <a:t>родителей</a:t>
            </a:r>
            <a:r>
              <a:rPr lang="ru-RU" sz="2800" dirty="0">
                <a:latin typeface="Arial Black" pitchFamily="34" charset="0"/>
              </a:rPr>
              <a:t> (законных представителей) несовершеннолетних обучающихся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0291" y="2155799"/>
            <a:ext cx="8395425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 </a:t>
            </a:r>
            <a:r>
              <a:rPr lang="ru-RU" sz="2000" dirty="0">
                <a:latin typeface="Arial Black" pitchFamily="34" charset="0"/>
              </a:rPr>
              <a:t>1) </a:t>
            </a:r>
            <a:r>
              <a:rPr lang="ru-RU" sz="2000" dirty="0">
                <a:solidFill>
                  <a:srgbClr val="FF0000"/>
                </a:solidFill>
                <a:latin typeface="Arial Black" pitchFamily="34" charset="0"/>
              </a:rPr>
              <a:t>выбират</a:t>
            </a:r>
            <a:r>
              <a:rPr lang="ru-RU" sz="2000" dirty="0">
                <a:latin typeface="Arial Black" pitchFamily="34" charset="0"/>
              </a:rPr>
              <a:t>ь до завершения получения ребенком основного общего образования с </a:t>
            </a:r>
            <a:r>
              <a:rPr lang="ru-RU" sz="2000" dirty="0">
                <a:solidFill>
                  <a:srgbClr val="FF0000"/>
                </a:solidFill>
                <a:latin typeface="Arial Black" pitchFamily="34" charset="0"/>
              </a:rPr>
              <a:t>учетом мнения ребенка,</a:t>
            </a:r>
            <a:r>
              <a:rPr lang="ru-RU" sz="2000" dirty="0">
                <a:latin typeface="Arial Black" pitchFamily="34" charset="0"/>
              </a:rPr>
              <a:t> а также </a:t>
            </a:r>
            <a:r>
              <a:rPr lang="ru-RU" sz="2000" dirty="0">
                <a:solidFill>
                  <a:srgbClr val="FF0000"/>
                </a:solidFill>
                <a:latin typeface="Arial Black" pitchFamily="34" charset="0"/>
              </a:rPr>
              <a:t>с учетом рекомендаций психолого-медико-педагогической комиссии </a:t>
            </a:r>
            <a:r>
              <a:rPr lang="ru-RU" sz="2000" dirty="0">
                <a:latin typeface="Arial Black" pitchFamily="34" charset="0"/>
              </a:rPr>
              <a:t>(при их наличии) </a:t>
            </a:r>
            <a:r>
              <a:rPr lang="ru-RU" sz="2000" dirty="0">
                <a:solidFill>
                  <a:srgbClr val="FF0000"/>
                </a:solidFill>
                <a:latin typeface="Arial Black" pitchFamily="34" charset="0"/>
              </a:rPr>
              <a:t>формы получения образования и формы обучения</a:t>
            </a:r>
            <a:r>
              <a:rPr lang="ru-RU" sz="2000" dirty="0">
                <a:latin typeface="Arial Black" pitchFamily="34" charset="0"/>
              </a:rPr>
              <a:t>, организации, осуществляющие образовательную деятельность, язык, языки образования, факультативные и элективные учебные предметы, курсы, дисциплины (модули) </a:t>
            </a:r>
            <a:r>
              <a:rPr lang="ru-RU" sz="2000" dirty="0">
                <a:solidFill>
                  <a:srgbClr val="FF0000"/>
                </a:solidFill>
                <a:latin typeface="Arial Black" pitchFamily="34" charset="0"/>
              </a:rPr>
              <a:t>из перечня, предлагаемого организацией, осуществляющей образовательную деятельность;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4172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9144000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9552" y="285727"/>
            <a:ext cx="81369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Arial Black" pitchFamily="34" charset="0"/>
              </a:rPr>
              <a:t>Статья 48. Обязанности и ответственность педагогических работников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0291" y="2155799"/>
            <a:ext cx="839542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 </a:t>
            </a:r>
            <a:r>
              <a:rPr lang="ru-RU" sz="2400" dirty="0">
                <a:latin typeface="Arial Black" pitchFamily="34" charset="0"/>
              </a:rPr>
              <a:t>1. Педагогические работники обязаны:</a:t>
            </a:r>
          </a:p>
          <a:p>
            <a:r>
              <a:rPr lang="ru-RU" sz="2400" dirty="0">
                <a:latin typeface="Arial Black" pitchFamily="34" charset="0"/>
              </a:rPr>
              <a:t>6) учитывать особенности психофизического развития обучающихся и состояние их здоровья, соблюдать специальные условия, необходимые для получения образования лицами с ограниченными возможностями здоровья, взаимодействовать при необходимости с медицинскими организациями;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7020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9144000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9552" y="285727"/>
            <a:ext cx="81369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Arial Black" pitchFamily="34" charset="0"/>
              </a:rPr>
              <a:t>Статья 60. Документы об образовании и (или) о квалификации. Документы об обучении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4287" y="2148815"/>
            <a:ext cx="8395425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 </a:t>
            </a:r>
            <a:r>
              <a:rPr lang="ru-RU" sz="2000" dirty="0">
                <a:latin typeface="Arial Black" pitchFamily="34" charset="0"/>
              </a:rPr>
              <a:t>13. Лицам с ограниченными возможностями здоровья (с различными формами умственной отсталости), не имеющим основного общего и среднего общего образования и обучавшимся по адаптированным основным общеобразовательным программам, выдается свидетельство об обучении по образцу и в порядке, которые устанавливаются федеральным органом исполнительной власти, осуществляющим функции по выработке государственной политики и нормативно-правовому регулированию в сфере образования.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8736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9144000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9512" y="285727"/>
            <a:ext cx="88569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 </a:t>
            </a:r>
          </a:p>
          <a:p>
            <a:r>
              <a:rPr lang="ru-RU" sz="2400" dirty="0">
                <a:latin typeface="Arial Black" pitchFamily="34" charset="0"/>
              </a:rPr>
              <a:t>Статья 79. Организация получения образования обучающимися с ограниченными возможностями здоровья</a:t>
            </a:r>
          </a:p>
          <a:p>
            <a:r>
              <a:rPr lang="ru-RU" sz="2000" dirty="0"/>
              <a:t>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2649" y="1916832"/>
            <a:ext cx="872384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ru-RU" sz="2400" dirty="0" smtClean="0">
                <a:latin typeface="Arial Black" pitchFamily="34" charset="0"/>
              </a:rPr>
              <a:t>Содержание </a:t>
            </a:r>
            <a:r>
              <a:rPr lang="ru-RU" sz="2400" dirty="0">
                <a:latin typeface="Arial Black" pitchFamily="34" charset="0"/>
              </a:rPr>
              <a:t>образования и условия организации обучения и воспитания обучающихся с ограниченными возможностями здоровья определяются адаптированной образовательной программой, а для инвалидов также в соответствии </a:t>
            </a:r>
            <a:r>
              <a:rPr lang="ru-RU" sz="2400" dirty="0">
                <a:solidFill>
                  <a:srgbClr val="FF0000"/>
                </a:solidFill>
                <a:latin typeface="Arial Black" pitchFamily="34" charset="0"/>
              </a:rPr>
              <a:t>с индивидуальной программой реабилитации </a:t>
            </a:r>
            <a:r>
              <a:rPr lang="ru-RU" sz="2400" dirty="0" smtClean="0">
                <a:solidFill>
                  <a:srgbClr val="FF0000"/>
                </a:solidFill>
                <a:latin typeface="Arial Black" pitchFamily="34" charset="0"/>
              </a:rPr>
              <a:t>инвалида</a:t>
            </a:r>
          </a:p>
          <a:p>
            <a:r>
              <a:rPr lang="ru-RU" sz="2000" dirty="0" smtClean="0">
                <a:solidFill>
                  <a:srgbClr val="FF0000"/>
                </a:solidFill>
                <a:latin typeface="Arial Black" pitchFamily="34" charset="0"/>
              </a:rPr>
              <a:t>(приказ Министерства труда и социальной защиты РФ от 10 декабря 2013 года № 723 «Об организации работы …ФГУ МСЭ с ПМПК»</a:t>
            </a:r>
            <a:endParaRPr lang="ru-RU" sz="200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86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9144000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9512" y="285727"/>
            <a:ext cx="8856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3807" y="836711"/>
            <a:ext cx="847867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 Black" panose="020B0A04020102020204" pitchFamily="34" charset="0"/>
              </a:rPr>
              <a:t>«</a:t>
            </a:r>
            <a:r>
              <a:rPr lang="ru-RU" sz="2000" dirty="0">
                <a:latin typeface="Arial Black" panose="020B0A04020102020204" pitchFamily="34" charset="0"/>
              </a:rPr>
              <a:t>ГОСТ Р 53874-2010. Национальный стандарт Российской Федерации. Реабилитация инвалидов. Основные виды реабилитационных услуг» и «ГОСТ Р 54738-2011. Национальный стандарт Российской Федерации. Реабилитация инвалидов. Услуги по социальной реабилитации инвалидов». </a:t>
            </a:r>
          </a:p>
          <a:p>
            <a:r>
              <a:rPr lang="ru-RU" sz="2400" dirty="0" smtClean="0">
                <a:solidFill>
                  <a:srgbClr val="FF0000"/>
                </a:solidFill>
                <a:latin typeface="Arial Black" pitchFamily="34" charset="0"/>
              </a:rPr>
              <a:t>ИПР</a:t>
            </a:r>
          </a:p>
          <a:p>
            <a:r>
              <a:rPr lang="ru-RU" sz="2400" dirty="0" smtClean="0">
                <a:solidFill>
                  <a:srgbClr val="FF0000"/>
                </a:solidFill>
                <a:latin typeface="Arial Black" pitchFamily="34" charset="0"/>
              </a:rPr>
              <a:t>Комплекс оптимальных для инвалида мероприятий, включающий в себя отдельные виды, формы, объемы, сроки и порядок реализации медицинских, профессиональных, и других реабилитационных мер, направленных на восстановление, компенсацию нарушенных или утраченных функций организма. </a:t>
            </a:r>
          </a:p>
        </p:txBody>
      </p:sp>
    </p:spTree>
    <p:extLst>
      <p:ext uri="{BB962C8B-B14F-4D97-AF65-F5344CB8AC3E}">
        <p14:creationId xmlns:p14="http://schemas.microsoft.com/office/powerpoint/2010/main" val="211038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9144000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9512" y="285727"/>
            <a:ext cx="8856984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 </a:t>
            </a:r>
          </a:p>
          <a:p>
            <a:r>
              <a:rPr lang="ru-RU" sz="2400" dirty="0">
                <a:latin typeface="Arial Black" pitchFamily="34" charset="0"/>
              </a:rPr>
              <a:t>9. Органы государственной власти субъектов Российской Федерации обеспечивают получение профессионального обучения обучающимися с ограниченными возможностями здоровья (с различными формами умственной отсталости), не имеющими основного общего или среднего общего образования.</a:t>
            </a:r>
          </a:p>
          <a:p>
            <a:endParaRPr lang="ru-RU" sz="2400" dirty="0">
              <a:latin typeface="Arial Black" pitchFamily="34" charset="0"/>
            </a:endParaRPr>
          </a:p>
          <a:p>
            <a:r>
              <a:rPr lang="ru-RU" sz="2000" dirty="0"/>
              <a:t>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0153" y="3153697"/>
            <a:ext cx="87238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endParaRPr lang="ru-RU" sz="2400" dirty="0">
              <a:latin typeface="Arial Black" pitchFamily="34" charset="0"/>
            </a:endParaRPr>
          </a:p>
          <a:p>
            <a:endParaRPr lang="ru-RU" sz="200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97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9144000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9512" y="285727"/>
            <a:ext cx="885698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 </a:t>
            </a:r>
          </a:p>
          <a:p>
            <a:pPr algn="ctr"/>
            <a:endParaRPr lang="ru-RU" sz="2400" dirty="0" smtClean="0">
              <a:latin typeface="Arial Black" pitchFamily="34" charset="0"/>
            </a:endParaRPr>
          </a:p>
          <a:p>
            <a:pPr algn="ctr"/>
            <a:endParaRPr lang="ru-RU" sz="2400" dirty="0">
              <a:latin typeface="Arial Black" pitchFamily="34" charset="0"/>
            </a:endParaRPr>
          </a:p>
          <a:p>
            <a:pPr algn="ctr"/>
            <a:endParaRPr lang="ru-RU" sz="2400" dirty="0" smtClean="0">
              <a:latin typeface="Arial Black" pitchFamily="34" charset="0"/>
            </a:endParaRPr>
          </a:p>
          <a:p>
            <a:pPr algn="ctr"/>
            <a:endParaRPr lang="ru-RU" sz="2400" dirty="0">
              <a:latin typeface="Arial Black" pitchFamily="34" charset="0"/>
            </a:endParaRPr>
          </a:p>
          <a:p>
            <a:pPr algn="ctr"/>
            <a:endParaRPr lang="ru-RU" sz="2400" dirty="0" smtClean="0">
              <a:latin typeface="Arial Black" pitchFamily="34" charset="0"/>
            </a:endParaRPr>
          </a:p>
          <a:p>
            <a:pPr algn="ctr"/>
            <a:r>
              <a:rPr lang="ru-RU" sz="2400" dirty="0" smtClean="0">
                <a:latin typeface="Arial Black" pitchFamily="34" charset="0"/>
              </a:rPr>
              <a:t>Спасибо за внимание!</a:t>
            </a:r>
            <a:endParaRPr lang="ru-RU" sz="2400" dirty="0">
              <a:latin typeface="Arial Black" pitchFamily="34" charset="0"/>
            </a:endParaRPr>
          </a:p>
          <a:p>
            <a:endParaRPr lang="ru-RU" sz="2400" dirty="0">
              <a:latin typeface="Arial Black" pitchFamily="34" charset="0"/>
            </a:endParaRPr>
          </a:p>
          <a:p>
            <a:r>
              <a:rPr lang="ru-RU" sz="2000" dirty="0"/>
              <a:t>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4981" y="3153697"/>
            <a:ext cx="83134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endParaRPr lang="ru-RU" sz="2400" dirty="0">
              <a:latin typeface="Arial Black" pitchFamily="34" charset="0"/>
            </a:endParaRPr>
          </a:p>
          <a:p>
            <a:pPr algn="r"/>
            <a:r>
              <a:rPr lang="ru-RU" sz="1400" dirty="0" smtClean="0">
                <a:latin typeface="Arial Black" pitchFamily="34" charset="0"/>
              </a:rPr>
              <a:t>Ольга Николаевна Безрякова</a:t>
            </a:r>
          </a:p>
          <a:p>
            <a:pPr algn="r"/>
            <a:r>
              <a:rPr lang="ru-RU" sz="1400" dirty="0" smtClean="0">
                <a:latin typeface="Arial Black" pitchFamily="34" charset="0"/>
              </a:rPr>
              <a:t>Главный специалист отдела специального образования </a:t>
            </a:r>
          </a:p>
          <a:p>
            <a:pPr algn="r"/>
            <a:r>
              <a:rPr lang="ru-RU" sz="1400" dirty="0" smtClean="0">
                <a:latin typeface="Arial Black" pitchFamily="34" charset="0"/>
              </a:rPr>
              <a:t>и </a:t>
            </a:r>
            <a:r>
              <a:rPr lang="ru-RU" sz="1400" dirty="0" err="1" smtClean="0">
                <a:latin typeface="Arial Black" pitchFamily="34" charset="0"/>
              </a:rPr>
              <a:t>здоровьесбережения</a:t>
            </a:r>
            <a:r>
              <a:rPr lang="ru-RU" sz="1400" dirty="0" smtClean="0">
                <a:latin typeface="Arial Black" pitchFamily="34" charset="0"/>
              </a:rPr>
              <a:t> в сфере образования </a:t>
            </a:r>
          </a:p>
          <a:p>
            <a:pPr algn="r"/>
            <a:r>
              <a:rPr lang="ru-RU" sz="1400" dirty="0" smtClean="0">
                <a:latin typeface="Arial Black" pitchFamily="34" charset="0"/>
              </a:rPr>
              <a:t>минобразования Ростовской области</a:t>
            </a:r>
            <a:endParaRPr lang="ru-RU" sz="14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36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" y="-315416"/>
            <a:ext cx="9144000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9552" y="285728"/>
            <a:ext cx="8136904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Понятийный </a:t>
            </a:r>
            <a:r>
              <a:rPr lang="ru-RU" sz="2800" b="1" dirty="0">
                <a:solidFill>
                  <a:schemeClr val="tx1"/>
                </a:solidFill>
                <a:latin typeface="Arial Black" panose="020B0A04020102020204" pitchFamily="34" charset="0"/>
              </a:rPr>
              <a:t>аппарат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59532" y="813975"/>
            <a:ext cx="84969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algn="ctr"/>
            <a:r>
              <a:rPr lang="ru-RU" b="1" dirty="0">
                <a:solidFill>
                  <a:srgbClr val="FF0000"/>
                </a:solidFill>
                <a:latin typeface="Arial Black" panose="020B0A04020102020204" pitchFamily="34" charset="0"/>
              </a:rPr>
              <a:t>Важнейшим новшеством Закона является определение понятийного аппарата – единое употребление терминов в законодательстве и правоприменительной практике. </a:t>
            </a:r>
            <a:r>
              <a:rPr lang="ru-RU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Например</a:t>
            </a:r>
            <a:r>
              <a:rPr lang="ru-RU" b="1" dirty="0">
                <a:solidFill>
                  <a:srgbClr val="FF0000"/>
                </a:solidFill>
                <a:latin typeface="Arial Black" panose="020B0A04020102020204" pitchFamily="34" charset="0"/>
              </a:rPr>
              <a:t>: </a:t>
            </a:r>
          </a:p>
          <a:p>
            <a:endParaRPr lang="ru-RU" dirty="0"/>
          </a:p>
          <a:p>
            <a:r>
              <a:rPr lang="ru-RU" dirty="0"/>
              <a:t>•</a:t>
            </a:r>
            <a:r>
              <a:rPr lang="ru-RU" dirty="0">
                <a:latin typeface="Arial Black" panose="020B0A04020102020204" pitchFamily="34" charset="0"/>
              </a:rPr>
              <a:t>общее образование - вид образования, который направлен на развитие личности и приобретение в процессе освоения основных общеобразовательных программ знаний, умений, навыков и формирование компетенции, необходимых для жизни человека в обществе, осознанного выбора профессии и получения профессионального </a:t>
            </a:r>
            <a:r>
              <a:rPr lang="ru-RU" dirty="0" smtClean="0">
                <a:latin typeface="Arial Black" panose="020B0A04020102020204" pitchFamily="34" charset="0"/>
              </a:rPr>
              <a:t>образования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ru-RU" dirty="0" smtClean="0">
                <a:latin typeface="Arial Black" panose="020B0A04020102020204" pitchFamily="34" charset="0"/>
              </a:rPr>
              <a:t> </a:t>
            </a:r>
            <a:r>
              <a:rPr lang="en-US" dirty="0" smtClean="0">
                <a:latin typeface="Arial Black" panose="020B0A04020102020204" pitchFamily="34" charset="0"/>
              </a:rPr>
              <a:t>(</a:t>
            </a:r>
            <a:r>
              <a:rPr lang="ru-RU" dirty="0" smtClean="0">
                <a:latin typeface="Arial Black" panose="020B0A04020102020204" pitchFamily="34" charset="0"/>
              </a:rPr>
              <a:t>П</a:t>
            </a:r>
            <a:r>
              <a:rPr lang="ru-RU" dirty="0">
                <a:latin typeface="Arial Black" panose="020B0A04020102020204" pitchFamily="34" charset="0"/>
              </a:rPr>
              <a:t>. 11 ст. </a:t>
            </a:r>
            <a:r>
              <a:rPr lang="ru-RU" dirty="0" smtClean="0">
                <a:latin typeface="Arial Black" panose="020B0A04020102020204" pitchFamily="34" charset="0"/>
              </a:rPr>
              <a:t>2</a:t>
            </a:r>
            <a:r>
              <a:rPr lang="en-US" dirty="0" smtClean="0">
                <a:latin typeface="Arial Black" panose="020B0A04020102020204" pitchFamily="34" charset="0"/>
              </a:rPr>
              <a:t>)</a:t>
            </a:r>
            <a:r>
              <a:rPr lang="ru-RU" dirty="0" smtClean="0">
                <a:latin typeface="Arial Black" panose="020B0A04020102020204" pitchFamily="34" charset="0"/>
              </a:rPr>
              <a:t> </a:t>
            </a:r>
            <a:endParaRPr lang="ru-RU" dirty="0">
              <a:latin typeface="Arial Black" panose="020B0A04020102020204" pitchFamily="34" charset="0"/>
            </a:endParaRPr>
          </a:p>
          <a:p>
            <a:endParaRPr lang="ru-RU" dirty="0"/>
          </a:p>
          <a:p>
            <a:r>
              <a:rPr lang="ru-RU" dirty="0" smtClean="0">
                <a:latin typeface="Arial Black" panose="020B0A04020102020204" pitchFamily="34" charset="0"/>
              </a:rPr>
              <a:t>•</a:t>
            </a:r>
            <a:r>
              <a:rPr lang="ru-RU" dirty="0">
                <a:latin typeface="Arial Black" panose="020B0A04020102020204" pitchFamily="34" charset="0"/>
              </a:rPr>
              <a:t>присмотр и уход за детьми - комплекс мер по организации питания и хозяйственно-бытового обслуживания детей, обеспечению соблюдения ими личной гигиены и режима дня П. 34 ст. 2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826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9" y="-6591"/>
            <a:ext cx="9144000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28662" y="2040054"/>
            <a:ext cx="73581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i="1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254950"/>
            <a:ext cx="8352928" cy="8248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smtClean="0">
                <a:solidFill>
                  <a:srgbClr val="FF0000"/>
                </a:solidFill>
              </a:rPr>
              <a:t>Введено понятие</a:t>
            </a:r>
          </a:p>
          <a:p>
            <a:pPr algn="just"/>
            <a:r>
              <a:rPr lang="ru-RU" sz="2000" b="1" dirty="0" smtClean="0">
                <a:latin typeface="Arial Black" pitchFamily="34" charset="0"/>
              </a:rPr>
              <a:t>16) обучающийся с ограниченными возможностями здоровья - физическое лицо, имеющее недостатки в физическом и (или) психологическом развитии, подтвержденные психолого-медико-педагогической комиссией и препятствующие получению образования без создания специальных условий</a:t>
            </a:r>
            <a:endParaRPr lang="en-US" sz="2000" b="1" dirty="0" smtClean="0">
              <a:latin typeface="Arial Black" pitchFamily="34" charset="0"/>
            </a:endParaRPr>
          </a:p>
          <a:p>
            <a:pPr algn="just"/>
            <a:endParaRPr lang="en-US" sz="2000" b="1" dirty="0">
              <a:latin typeface="Arial Black" pitchFamily="34" charset="0"/>
            </a:endParaRPr>
          </a:p>
          <a:p>
            <a:endParaRPr lang="ru-RU" sz="2800" b="1" dirty="0" smtClean="0">
              <a:solidFill>
                <a:srgbClr val="FF0000"/>
              </a:solidFill>
              <a:latin typeface="Arial Black" pitchFamily="34" charset="0"/>
            </a:endParaRPr>
          </a:p>
          <a:p>
            <a:r>
              <a:rPr lang="ru-RU" sz="2800" b="1" dirty="0" smtClean="0">
                <a:solidFill>
                  <a:srgbClr val="FF0000"/>
                </a:solidFill>
                <a:latin typeface="Arial Black" pitchFamily="34" charset="0"/>
              </a:rPr>
              <a:t>(</a:t>
            </a:r>
            <a:r>
              <a:rPr lang="ru-RU" sz="2800" b="1" dirty="0" smtClean="0">
                <a:solidFill>
                  <a:srgbClr val="FF0000"/>
                </a:solidFill>
                <a:latin typeface="Arial Black" pitchFamily="34" charset="0"/>
              </a:rPr>
              <a:t>наличие недостатка в развитии, который препятствует получению образования в </a:t>
            </a:r>
            <a:r>
              <a:rPr lang="ru-RU" sz="2800" b="1" dirty="0" smtClean="0">
                <a:solidFill>
                  <a:srgbClr val="FF0000"/>
                </a:solidFill>
                <a:latin typeface="Arial Black" pitchFamily="34" charset="0"/>
              </a:rPr>
              <a:t>обычных </a:t>
            </a:r>
            <a:r>
              <a:rPr lang="ru-RU" sz="2800" b="1" dirty="0" smtClean="0">
                <a:solidFill>
                  <a:srgbClr val="FF0000"/>
                </a:solidFill>
                <a:latin typeface="Arial Black" pitchFamily="34" charset="0"/>
              </a:rPr>
              <a:t>условиях</a:t>
            </a:r>
            <a:r>
              <a:rPr lang="ru-RU" sz="2800" b="1" dirty="0" smtClean="0">
                <a:solidFill>
                  <a:srgbClr val="FF0000"/>
                </a:solidFill>
                <a:latin typeface="Arial Black" pitchFamily="34" charset="0"/>
              </a:rPr>
              <a:t>)</a:t>
            </a:r>
            <a:r>
              <a:rPr lang="ru-RU" sz="2800" b="1" dirty="0" smtClean="0"/>
              <a:t> </a:t>
            </a:r>
            <a:r>
              <a:rPr lang="ru-RU" sz="2000" b="1" dirty="0" smtClean="0"/>
              <a:t>Положение о психолого-медико-педагогической комиссии, утверждено приказом Министерства образования и науки Российской Федерации от 20 сентября 2013 года № 1082 </a:t>
            </a:r>
          </a:p>
          <a:p>
            <a:r>
              <a:rPr lang="ru-RU" b="1" dirty="0" smtClean="0"/>
              <a:t>Приказ минобразования области от 09.07.2014 № 464 «Об утверждении </a:t>
            </a:r>
            <a:r>
              <a:rPr lang="ru-RU" b="1" dirty="0"/>
              <a:t>Порядка </a:t>
            </a:r>
            <a:r>
              <a:rPr lang="ru-RU" b="1" dirty="0" smtClean="0"/>
              <a:t>работы областной психолого-медико-педагогической комиссии  </a:t>
            </a:r>
            <a:r>
              <a:rPr lang="ru-RU" b="1" dirty="0"/>
              <a:t>Ростовской </a:t>
            </a:r>
            <a:r>
              <a:rPr lang="ru-RU" b="1" dirty="0" smtClean="0"/>
              <a:t>области»</a:t>
            </a:r>
            <a:endParaRPr lang="ru-RU" b="1" dirty="0"/>
          </a:p>
          <a:p>
            <a:pPr algn="just"/>
            <a:endParaRPr lang="ru-RU" sz="2000" b="1" dirty="0" smtClean="0"/>
          </a:p>
          <a:p>
            <a:r>
              <a:rPr lang="ru-RU" sz="2000" dirty="0"/>
              <a:t> </a:t>
            </a:r>
          </a:p>
          <a:p>
            <a:r>
              <a:rPr lang="ru-RU" sz="2000" dirty="0"/>
              <a:t> </a:t>
            </a:r>
          </a:p>
          <a:p>
            <a:r>
              <a:rPr lang="ru-RU" sz="2000" dirty="0"/>
              <a:t> </a:t>
            </a:r>
          </a:p>
          <a:p>
            <a:pPr algn="just"/>
            <a:endParaRPr lang="ru-RU" sz="2000" b="1" dirty="0">
              <a:latin typeface="Arial Black" pitchFamily="34" charset="0"/>
            </a:endParaRPr>
          </a:p>
          <a:p>
            <a:pPr algn="just"/>
            <a:endParaRPr lang="ru-RU" sz="28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3923928" y="2764812"/>
            <a:ext cx="484632" cy="5201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36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4280" y="-459432"/>
            <a:ext cx="9468544" cy="7317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812273" y="285728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ru-RU" sz="3600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6977" y="429295"/>
            <a:ext cx="864096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2000" dirty="0">
              <a:latin typeface="Arial Black" panose="020B0A04020102020204" pitchFamily="34" charset="0"/>
            </a:endParaRPr>
          </a:p>
          <a:p>
            <a:pPr algn="just"/>
            <a:r>
              <a:rPr lang="ru-RU" sz="2000" dirty="0">
                <a:latin typeface="Arial Black" panose="020B0A04020102020204" pitchFamily="34" charset="0"/>
              </a:rPr>
              <a:t>23) индивидуальный учебный план - учебный план, обеспечивающий освоение образовательной программы на основе индивидуализации ее содержания с учетом особенностей и образовательных потребностей конкретного обучающегося</a:t>
            </a:r>
            <a:r>
              <a:rPr lang="ru-RU" sz="2000" dirty="0" smtClean="0">
                <a:latin typeface="Arial Black" panose="020B0A04020102020204" pitchFamily="34" charset="0"/>
              </a:rPr>
              <a:t>;</a:t>
            </a:r>
            <a:endParaRPr lang="en-US" sz="2000" dirty="0" smtClean="0">
              <a:latin typeface="Arial Black" panose="020B0A04020102020204" pitchFamily="34" charset="0"/>
            </a:endParaRPr>
          </a:p>
          <a:p>
            <a:pPr algn="just"/>
            <a:endParaRPr lang="ru-RU" sz="2000" dirty="0">
              <a:latin typeface="Arial Black" panose="020B0A04020102020204" pitchFamily="34" charset="0"/>
            </a:endParaRPr>
          </a:p>
          <a:p>
            <a:pPr algn="just"/>
            <a:r>
              <a:rPr lang="ru-RU" sz="2000" dirty="0">
                <a:latin typeface="Arial Black" panose="020B0A04020102020204" pitchFamily="34" charset="0"/>
              </a:rPr>
              <a:t>27) инклюзивное образование - обеспечение равного доступа к образованию для всех обучающихся с учетом разнообразия особых образовательных потребностей и индивидуальных возможностей</a:t>
            </a:r>
            <a:r>
              <a:rPr lang="ru-RU" sz="2000" dirty="0" smtClean="0">
                <a:latin typeface="Arial Black" panose="020B0A04020102020204" pitchFamily="34" charset="0"/>
              </a:rPr>
              <a:t>;</a:t>
            </a:r>
          </a:p>
          <a:p>
            <a:pPr algn="just"/>
            <a:endParaRPr lang="ru-RU" sz="2000" dirty="0" smtClean="0">
              <a:latin typeface="Arial Black" panose="020B0A04020102020204" pitchFamily="34" charset="0"/>
            </a:endParaRPr>
          </a:p>
          <a:p>
            <a:pPr algn="just"/>
            <a:r>
              <a:rPr lang="ru-RU" sz="2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Государственная программа «Доступная среда» на 2011-2015 годы»</a:t>
            </a:r>
            <a:endParaRPr lang="ru-RU" sz="20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endParaRPr lang="en-US" dirty="0" smtClean="0">
              <a:latin typeface="Arial Black" pitchFamily="34" charset="0"/>
            </a:endParaRPr>
          </a:p>
          <a:p>
            <a:endParaRPr lang="en-US" sz="2800" dirty="0">
              <a:latin typeface="Arial Black" pitchFamily="34" charset="0"/>
            </a:endParaRPr>
          </a:p>
          <a:p>
            <a:endParaRPr lang="ru-RU" sz="2800" dirty="0">
              <a:solidFill>
                <a:srgbClr val="7030A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99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4280" y="-459432"/>
            <a:ext cx="9468544" cy="7317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812273" y="285728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ru-RU" sz="3600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285728"/>
            <a:ext cx="864096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000" dirty="0" smtClean="0">
              <a:latin typeface="Arial Black" panose="020B0A04020102020204" pitchFamily="34" charset="0"/>
            </a:endParaRPr>
          </a:p>
          <a:p>
            <a:pPr algn="just"/>
            <a:r>
              <a:rPr lang="ru-RU" sz="2000" dirty="0" smtClean="0">
                <a:latin typeface="Arial Black" panose="020B0A04020102020204" pitchFamily="34" charset="0"/>
              </a:rPr>
              <a:t>28</a:t>
            </a:r>
            <a:r>
              <a:rPr lang="ru-RU" sz="2000" dirty="0">
                <a:latin typeface="Arial Black" pitchFamily="34" charset="0"/>
              </a:rPr>
              <a:t>) адаптированная образовательная программа - образовательная программа, адаптированная для обучения лиц с </a:t>
            </a:r>
            <a:r>
              <a:rPr lang="ru-RU" sz="2000" dirty="0" smtClean="0">
                <a:latin typeface="Arial Black" pitchFamily="34" charset="0"/>
              </a:rPr>
              <a:t>ОВЗ </a:t>
            </a:r>
            <a:r>
              <a:rPr lang="ru-RU" sz="2000" dirty="0">
                <a:latin typeface="Arial Black" pitchFamily="34" charset="0"/>
              </a:rPr>
              <a:t>с учетом особенностей их психофизического развития, индивидуальных возможностей и при необходимости обеспечивающая коррекцию нарушений развития и социальную адаптацию указанных лиц</a:t>
            </a:r>
            <a:r>
              <a:rPr lang="ru-RU" sz="2000" dirty="0" smtClean="0">
                <a:latin typeface="Arial Black" pitchFamily="34" charset="0"/>
              </a:rPr>
              <a:t>; (АООП)</a:t>
            </a:r>
            <a:endParaRPr lang="en-US" sz="2000" dirty="0" smtClean="0">
              <a:latin typeface="Arial Black" pitchFamily="34" charset="0"/>
            </a:endParaRPr>
          </a:p>
          <a:p>
            <a:endParaRPr lang="ru-RU" sz="2000" dirty="0" smtClean="0">
              <a:latin typeface="Arial Black" pitchFamily="34" charset="0"/>
            </a:endParaRPr>
          </a:p>
          <a:p>
            <a:pPr algn="just"/>
            <a:r>
              <a:rPr lang="ru-RU" sz="2000" dirty="0" smtClean="0">
                <a:solidFill>
                  <a:srgbClr val="7030A0"/>
                </a:solidFill>
                <a:latin typeface="Arial Black" pitchFamily="34" charset="0"/>
              </a:rPr>
              <a:t>Программа не может быть особой, иной по сравнению с общеобразовательной, но возможна ее адаптация)</a:t>
            </a:r>
            <a:endParaRPr lang="ru-RU" sz="2000" dirty="0">
              <a:solidFill>
                <a:srgbClr val="7030A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93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-157708"/>
            <a:ext cx="9468544" cy="7317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240" y="116632"/>
            <a:ext cx="8947248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sz="2800" b="1" dirty="0" smtClean="0">
              <a:latin typeface="Arial Black" panose="020B0A04020102020204" pitchFamily="34" charset="0"/>
            </a:endParaRP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Уровни </a:t>
            </a:r>
            <a:r>
              <a:rPr lang="ru-RU" sz="2800" b="1" dirty="0">
                <a:solidFill>
                  <a:schemeClr val="tx1"/>
                </a:solidFill>
                <a:latin typeface="Arial Black" panose="020B0A04020102020204" pitchFamily="34" charset="0"/>
              </a:rPr>
              <a:t>общего образования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99014" y="1556792"/>
            <a:ext cx="6552728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Дошкольное образование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411760" y="2560118"/>
            <a:ext cx="6552728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/>
              <a:t>Начальное общее образование </a:t>
            </a:r>
            <a:endParaRPr lang="ru-RU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424504" y="3383472"/>
            <a:ext cx="6527239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/>
              <a:t>Основное общее образование 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411759" y="4357482"/>
            <a:ext cx="6527239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 smtClean="0"/>
          </a:p>
          <a:p>
            <a:r>
              <a:rPr lang="ru-RU" b="1" dirty="0" smtClean="0"/>
              <a:t>Среднее </a:t>
            </a:r>
            <a:r>
              <a:rPr lang="ru-RU" b="1" dirty="0"/>
              <a:t>общее образование 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>
            <a:off x="1789980" y="1412776"/>
            <a:ext cx="48463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1745125" y="2536254"/>
            <a:ext cx="48463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1700635" y="3383472"/>
            <a:ext cx="48463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1700635" y="4357482"/>
            <a:ext cx="484632" cy="5116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18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27930"/>
            <a:ext cx="9468544" cy="7317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-60552" y="82683"/>
            <a:ext cx="8947248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sz="2800" dirty="0"/>
          </a:p>
          <a:p>
            <a:pPr algn="ctr"/>
            <a:r>
              <a:rPr lang="ru-RU" sz="2800" dirty="0">
                <a:solidFill>
                  <a:schemeClr val="tx1"/>
                </a:solidFill>
                <a:latin typeface="Arial Black" panose="020B0A04020102020204" pitchFamily="34" charset="0"/>
              </a:rPr>
              <a:t>Что изменилось?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11760" y="1556792"/>
            <a:ext cx="6552728" cy="11521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/>
          </a:p>
          <a:p>
            <a:r>
              <a:rPr lang="ru-RU" b="1" dirty="0">
                <a:solidFill>
                  <a:schemeClr val="tx1"/>
                </a:solidFill>
              </a:rPr>
              <a:t>Дошкольное образование вводится как самостоятельный уровень общего образования 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411760" y="3110582"/>
            <a:ext cx="6552728" cy="11521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/>
          </a:p>
          <a:p>
            <a:r>
              <a:rPr lang="ru-RU" b="1" dirty="0">
                <a:solidFill>
                  <a:schemeClr val="tx1"/>
                </a:solidFill>
              </a:rPr>
              <a:t>Внесена редакционная правка: теперь среднее (полное) общее образование называется «среднее общее образование» 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411759" y="4635823"/>
            <a:ext cx="6527239" cy="95341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/>
          </a:p>
          <a:p>
            <a:r>
              <a:rPr lang="ru-RU" b="1" dirty="0">
                <a:solidFill>
                  <a:schemeClr val="tx1"/>
                </a:solidFill>
              </a:rPr>
              <a:t>Ступени общего образования» стали «уровнями общего образования» </a:t>
            </a:r>
          </a:p>
        </p:txBody>
      </p:sp>
    </p:spTree>
    <p:extLst>
      <p:ext uri="{BB962C8B-B14F-4D97-AF65-F5344CB8AC3E}">
        <p14:creationId xmlns:p14="http://schemas.microsoft.com/office/powerpoint/2010/main" val="428245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36408" y="-601461"/>
            <a:ext cx="9468544" cy="7317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-60552" y="82683"/>
            <a:ext cx="8947248" cy="138499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sz="2800" dirty="0"/>
          </a:p>
          <a:p>
            <a:pPr algn="ctr"/>
            <a:r>
              <a:rPr lang="ru-RU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Виды </a:t>
            </a:r>
            <a:r>
              <a:rPr lang="ru-RU" sz="2800" dirty="0">
                <a:solidFill>
                  <a:schemeClr val="tx1"/>
                </a:solidFill>
                <a:latin typeface="Arial Black" panose="020B0A04020102020204" pitchFamily="34" charset="0"/>
              </a:rPr>
              <a:t>основных общеобразовательных программ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39244" y="2479449"/>
            <a:ext cx="6552728" cy="57780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1"/>
                </a:solidFill>
              </a:rPr>
              <a:t>образовательные программы дошкольного образования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435459" y="3356992"/>
            <a:ext cx="6552728" cy="5760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1"/>
                </a:solidFill>
              </a:rPr>
              <a:t>образовательные программы начального общего образования 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478537" y="4293096"/>
            <a:ext cx="6527239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образовательные программы основного общего образования</a:t>
            </a:r>
          </a:p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-91838" y="1418292"/>
            <a:ext cx="47583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dirty="0">
                <a:latin typeface="Arial Black" panose="020B0A04020102020204" pitchFamily="34" charset="0"/>
              </a:rPr>
              <a:t>Основные общеобразовательные программы </a:t>
            </a: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434225594"/>
              </p:ext>
            </p:extLst>
          </p:nvPr>
        </p:nvGraphicFramePr>
        <p:xfrm>
          <a:off x="2457220" y="5124765"/>
          <a:ext cx="6527239" cy="4536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2479408" y="5301208"/>
            <a:ext cx="6552728" cy="5760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1"/>
                </a:solidFill>
              </a:rPr>
              <a:t>образовательные программы </a:t>
            </a:r>
            <a:r>
              <a:rPr lang="ru-RU" b="1" dirty="0" smtClean="0">
                <a:solidFill>
                  <a:schemeClr val="tx1"/>
                </a:solidFill>
              </a:rPr>
              <a:t>среднего </a:t>
            </a:r>
            <a:r>
              <a:rPr lang="ru-RU" b="1" dirty="0">
                <a:solidFill>
                  <a:schemeClr val="tx1"/>
                </a:solidFill>
              </a:rPr>
              <a:t>общего образования </a:t>
            </a:r>
          </a:p>
        </p:txBody>
      </p:sp>
    </p:spTree>
    <p:extLst>
      <p:ext uri="{BB962C8B-B14F-4D97-AF65-F5344CB8AC3E}">
        <p14:creationId xmlns:p14="http://schemas.microsoft.com/office/powerpoint/2010/main" val="223020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2915</TotalTime>
  <Words>1259</Words>
  <Application>Microsoft Office PowerPoint</Application>
  <PresentationFormat>Экран (4:3)</PresentationFormat>
  <Paragraphs>138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Презентация PowerPoint</vt:lpstr>
      <vt:lpstr>       ЗАКОН ОБ ОБРАЗОВАНИИ В РОССИЙСКОЙ ФЕДЕРАЦИИ        Федеральный закон от 29.12.2012 N 273-ФЗ "Об образовании в Российской Федерации"    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Полномочия по обеспечению деятельности образовательных учреждений</dc:title>
  <dc:creator>Степаносов Александр Рубенович</dc:creator>
  <cp:lastModifiedBy>Безрякова Ольга Николаевна</cp:lastModifiedBy>
  <cp:revision>218</cp:revision>
  <cp:lastPrinted>2015-09-25T15:20:12Z</cp:lastPrinted>
  <dcterms:created xsi:type="dcterms:W3CDTF">2013-01-14T11:24:12Z</dcterms:created>
  <dcterms:modified xsi:type="dcterms:W3CDTF">2015-09-25T16:02:47Z</dcterms:modified>
</cp:coreProperties>
</file>